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37"/>
  </p:notesMasterIdLst>
  <p:handoutMasterIdLst>
    <p:handoutMasterId r:id="rId38"/>
  </p:handoutMasterIdLst>
  <p:sldIdLst>
    <p:sldId id="263" r:id="rId2"/>
    <p:sldId id="315" r:id="rId3"/>
    <p:sldId id="316" r:id="rId4"/>
    <p:sldId id="317" r:id="rId5"/>
    <p:sldId id="311" r:id="rId6"/>
    <p:sldId id="299" r:id="rId7"/>
    <p:sldId id="318" r:id="rId8"/>
    <p:sldId id="312" r:id="rId9"/>
    <p:sldId id="314" r:id="rId10"/>
    <p:sldId id="306" r:id="rId11"/>
    <p:sldId id="268" r:id="rId12"/>
    <p:sldId id="305" r:id="rId13"/>
    <p:sldId id="269" r:id="rId14"/>
    <p:sldId id="307" r:id="rId15"/>
    <p:sldId id="271" r:id="rId16"/>
    <p:sldId id="273" r:id="rId17"/>
    <p:sldId id="274" r:id="rId18"/>
    <p:sldId id="275" r:id="rId19"/>
    <p:sldId id="289" r:id="rId20"/>
    <p:sldId id="290" r:id="rId21"/>
    <p:sldId id="276" r:id="rId22"/>
    <p:sldId id="277" r:id="rId23"/>
    <p:sldId id="278" r:id="rId24"/>
    <p:sldId id="280" r:id="rId25"/>
    <p:sldId id="282" r:id="rId26"/>
    <p:sldId id="279" r:id="rId27"/>
    <p:sldId id="291" r:id="rId28"/>
    <p:sldId id="292" r:id="rId29"/>
    <p:sldId id="293" r:id="rId30"/>
    <p:sldId id="294" r:id="rId31"/>
    <p:sldId id="300" r:id="rId32"/>
    <p:sldId id="304" r:id="rId33"/>
    <p:sldId id="301" r:id="rId34"/>
    <p:sldId id="302" r:id="rId35"/>
    <p:sldId id="308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ABCE9B3-D80B-4A35-AD0C-8179B92FC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8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2A1D9BA-1A25-4C1E-9793-506669920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5509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1</a:t>
            </a:r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030F42-F45C-4041-A3AD-09E88974D53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algn="just" eaLnBrk="1" hangingPunct="1"/>
            <a:r>
              <a:rPr lang="en-US" smtClean="0">
                <a:cs typeface="Times New Roman" pitchFamily="18" charset="0"/>
              </a:rPr>
              <a:t>Accounting is a continual process of </a:t>
            </a:r>
            <a:r>
              <a:rPr lang="en-US" b="1" smtClean="0">
                <a:cs typeface="Times New Roman" pitchFamily="18" charset="0"/>
              </a:rPr>
              <a:t>identifying</a:t>
            </a:r>
            <a:r>
              <a:rPr lang="en-US" smtClean="0">
                <a:cs typeface="Times New Roman" pitchFamily="18" charset="0"/>
              </a:rPr>
              <a:t>, </a:t>
            </a:r>
            <a:r>
              <a:rPr lang="en-US" b="1" smtClean="0">
                <a:cs typeface="Times New Roman" pitchFamily="18" charset="0"/>
              </a:rPr>
              <a:t>measuring</a:t>
            </a:r>
            <a:r>
              <a:rPr lang="en-US" smtClean="0">
                <a:cs typeface="Times New Roman" pitchFamily="18" charset="0"/>
              </a:rPr>
              <a:t>, and </a:t>
            </a:r>
            <a:r>
              <a:rPr lang="en-US" b="1" smtClean="0">
                <a:cs typeface="Times New Roman" pitchFamily="18" charset="0"/>
              </a:rPr>
              <a:t>communicating</a:t>
            </a:r>
            <a:r>
              <a:rPr lang="en-US" smtClean="0">
                <a:cs typeface="Times New Roman" pitchFamily="18" charset="0"/>
              </a:rPr>
              <a:t> of financial information about a business entity to interested persons.</a:t>
            </a:r>
            <a:endParaRPr lang="en-US" smtClean="0">
              <a:latin typeface="Century" pitchFamily="18" charset="0"/>
              <a:ea typeface="ＭＳ 明朝" pitchFamily="49" charset="-128"/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1</a:t>
            </a:r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2B2F45-4223-45A8-A060-2D02449C4C1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301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2</a:t>
            </a:r>
          </a:p>
        </p:txBody>
      </p:sp>
      <p:sp>
        <p:nvSpPr>
          <p:cNvPr id="4301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2</a:t>
            </a:r>
          </a:p>
        </p:txBody>
      </p:sp>
      <p:sp>
        <p:nvSpPr>
          <p:cNvPr id="43018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9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3021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1</a:t>
            </a:r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6F563A-4D61-49EF-B26C-ECBA301342A9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1</a:t>
            </a:r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4FB0BF-6E0F-4A22-91CE-20D362EC0579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1</a:t>
            </a:r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31AB6D-E981-4F44-8772-05D9100F5F02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1</a:t>
            </a:r>
          </a:p>
        </p:txBody>
      </p:sp>
      <p:sp>
        <p:nvSpPr>
          <p:cNvPr id="471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AD8A7A-B669-462F-85BC-FECCE36A4C16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4710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12</a:t>
            </a:r>
          </a:p>
        </p:txBody>
      </p:sp>
      <p:sp>
        <p:nvSpPr>
          <p:cNvPr id="4711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3" name="Rectangle 7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12</a:t>
            </a:r>
          </a:p>
        </p:txBody>
      </p:sp>
      <p:sp>
        <p:nvSpPr>
          <p:cNvPr id="47114" name="Rectangle 8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5" name="Rectangle 9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6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7117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808FF-F2DA-4F23-B5CD-E95E732DD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B903C-D0EB-421A-94F2-D814D4503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1925F-EB17-4373-A794-C57318A9F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1A711-FDBB-475F-B2B8-0C958655A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C579D-EB09-496A-A247-73186A67A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6FAAC-5894-4201-AB69-A4E8170E8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106DA-F647-4897-93F9-1A08EEC21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101BE-4B93-42CE-B523-09F7DF60EE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2F335-3C36-41F4-894F-6648DA833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AF8C-8FF1-4006-B243-EB999EE20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B7192-5055-4C1F-BA53-95084B79B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BE7FE87-0530-432F-BBB6-26C29EB5F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4" r:id="rId2"/>
    <p:sldLayoutId id="2147483793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4" r:id="rId9"/>
    <p:sldLayoutId id="2147483790" r:id="rId10"/>
    <p:sldLayoutId id="214748379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1"/>
            <a:ext cx="82296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 smtClean="0">
                <a:latin typeface="Algerian" pitchFamily="82" charset="0"/>
              </a:rPr>
              <a:t>  Subject: Financial accounting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 smtClean="0">
                <a:latin typeface="Algerian" pitchFamily="82" charset="0"/>
              </a:rPr>
              <a:t>  topic:  Accounting, Book Keeping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 smtClean="0">
                <a:latin typeface="Algerian" pitchFamily="82" charset="0"/>
              </a:rPr>
              <a:t>                Accounting Equation &amp;                                                                       related concept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 smtClean="0">
                <a:latin typeface="Algerian" pitchFamily="82" charset="0"/>
              </a:rPr>
              <a:t>  Unit- I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 smtClean="0">
                <a:latin typeface="Algerian" pitchFamily="82" charset="0"/>
              </a:rPr>
              <a:t>  Course : </a:t>
            </a:r>
            <a:r>
              <a:rPr lang="en-US" sz="3600" dirty="0" err="1" smtClean="0">
                <a:latin typeface="Algerian" pitchFamily="82" charset="0"/>
              </a:rPr>
              <a:t>bba</a:t>
            </a:r>
            <a:r>
              <a:rPr lang="en-US" sz="3600" dirty="0" smtClean="0">
                <a:latin typeface="Algerian" pitchFamily="82" charset="0"/>
              </a:rPr>
              <a:t> part 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 smtClean="0"/>
              <a:t>   By </a:t>
            </a:r>
            <a:r>
              <a:rPr lang="en-US" sz="3600" dirty="0" err="1" smtClean="0"/>
              <a:t>Tarique</a:t>
            </a:r>
            <a:r>
              <a:rPr lang="en-US" sz="3600" dirty="0" smtClean="0"/>
              <a:t> </a:t>
            </a:r>
            <a:r>
              <a:rPr lang="en-US" sz="3600" dirty="0" err="1" smtClean="0"/>
              <a:t>Jawaid</a:t>
            </a:r>
            <a:endParaRPr lang="en-US" sz="36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     </a:t>
            </a:r>
            <a:r>
              <a:rPr lang="en-US" smtClean="0"/>
              <a:t>Faculty  at Dept</a:t>
            </a:r>
            <a:r>
              <a:rPr lang="en-US" dirty="0" smtClean="0"/>
              <a:t>. Of BBA  </a:t>
            </a:r>
            <a:r>
              <a:rPr lang="en-US" dirty="0" err="1" smtClean="0"/>
              <a:t>Purnea</a:t>
            </a:r>
            <a:r>
              <a:rPr lang="en-US" dirty="0" smtClean="0"/>
              <a:t> College </a:t>
            </a:r>
            <a:r>
              <a:rPr lang="en-US" dirty="0" err="1" smtClean="0"/>
              <a:t>Purnia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707BFA-9470-48A3-A69A-050A24478B75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565E47-BD77-4523-A8BA-6BA8048E7F9B}" type="slidenum">
              <a:rPr lang="en-US"/>
              <a:pPr>
                <a:defRPr/>
              </a:pPr>
              <a:t>10</a:t>
            </a:fld>
            <a:endParaRPr lang="en-US"/>
          </a:p>
        </p:txBody>
      </p:sp>
      <p:pic>
        <p:nvPicPr>
          <p:cNvPr id="14339" name="Picture 2" descr="PEOP107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19438" y="2057400"/>
            <a:ext cx="2824162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1600200" y="352425"/>
            <a:ext cx="59436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>
                <a:solidFill>
                  <a:schemeClr val="accent1"/>
                </a:solidFill>
                <a:latin typeface="Times New Roman" pitchFamily="18" charset="0"/>
              </a:rPr>
              <a:t>What is a business transaction?</a:t>
            </a:r>
          </a:p>
        </p:txBody>
      </p:sp>
      <p:sp>
        <p:nvSpPr>
          <p:cNvPr id="121860" name="Text Box 4"/>
          <p:cNvSpPr txBox="1">
            <a:spLocks noChangeArrowheads="1"/>
          </p:cNvSpPr>
          <p:nvPr/>
        </p:nvSpPr>
        <p:spPr bwMode="auto">
          <a:xfrm>
            <a:off x="114300" y="4070350"/>
            <a:ext cx="8915400" cy="2406650"/>
          </a:xfrm>
          <a:prstGeom prst="rect">
            <a:avLst/>
          </a:prstGeom>
          <a:solidFill>
            <a:srgbClr val="FFFF99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Times New Roman" pitchFamily="18" charset="0"/>
              </a:rPr>
              <a:t>A </a:t>
            </a:r>
            <a:r>
              <a:rPr lang="en-US" sz="3600">
                <a:latin typeface="Times New Roman" pitchFamily="18" charset="0"/>
              </a:rPr>
              <a:t>business transaction is an economic event or condition that directly changes an entity’s financial condition or directly affects its results of operations</a:t>
            </a:r>
            <a:r>
              <a:rPr lang="en-US" sz="3200">
                <a:latin typeface="Times New Roman" pitchFamily="18" charset="0"/>
              </a:rPr>
              <a:t>.</a:t>
            </a:r>
          </a:p>
        </p:txBody>
      </p:sp>
      <p:sp>
        <p:nvSpPr>
          <p:cNvPr id="121861" name="AutoShape 5"/>
          <p:cNvSpPr>
            <a:spLocks noChangeArrowheads="1"/>
          </p:cNvSpPr>
          <p:nvPr/>
        </p:nvSpPr>
        <p:spPr bwMode="auto">
          <a:xfrm>
            <a:off x="8763000" y="6477000"/>
            <a:ext cx="228600" cy="228600"/>
          </a:xfrm>
          <a:prstGeom prst="lightningBolt">
            <a:avLst/>
          </a:prstGeom>
          <a:gradFill rotWithShape="0">
            <a:gsLst>
              <a:gs pos="0">
                <a:srgbClr val="FDE111"/>
              </a:gs>
              <a:gs pos="100000">
                <a:srgbClr val="75680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0" grpId="0" animBg="1" autoUpdateAnimBg="0"/>
      <p:bldP spid="12186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55170" y="1219200"/>
            <a:ext cx="8589215" cy="8564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accent1"/>
                </a:solidFill>
              </a:rPr>
              <a:t>COMPONENTS OF FINANCIAL STATEMENT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41D546-A1C9-4B63-95E4-F77DAC6AFC09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057400"/>
            <a:ext cx="8229600" cy="4068763"/>
          </a:xfrm>
        </p:spPr>
        <p:txBody>
          <a:bodyPr/>
          <a:lstStyle/>
          <a:p>
            <a:pPr eaLnBrk="1" hangingPunct="1"/>
            <a:r>
              <a:rPr lang="en-US" smtClean="0"/>
              <a:t>Balance Sheet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Income Statement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Cash Flow Statement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Notes to Accounts and Accounting Policies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838200"/>
            <a:ext cx="8915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1"/>
                </a:solidFill>
              </a:rPr>
              <a:t>Qualitative characteristics of Financial Statements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1935163"/>
            <a:ext cx="8686800" cy="4389437"/>
          </a:xfrm>
        </p:spPr>
        <p:txBody>
          <a:bodyPr/>
          <a:lstStyle/>
          <a:p>
            <a:pPr eaLnBrk="1" hangingPunct="1"/>
            <a:r>
              <a:rPr lang="en-US" smtClean="0">
                <a:latin typeface="Arial Black" pitchFamily="34" charset="0"/>
              </a:rPr>
              <a:t>Understandability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>
              <a:latin typeface="Arial Black" pitchFamily="34" charset="0"/>
            </a:endParaRPr>
          </a:p>
          <a:p>
            <a:pPr eaLnBrk="1" hangingPunct="1"/>
            <a:r>
              <a:rPr lang="en-US" smtClean="0">
                <a:latin typeface="Arial Black" pitchFamily="34" charset="0"/>
              </a:rPr>
              <a:t>Relevance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>
              <a:latin typeface="Arial Black" pitchFamily="34" charset="0"/>
            </a:endParaRPr>
          </a:p>
          <a:p>
            <a:pPr eaLnBrk="1" hangingPunct="1"/>
            <a:r>
              <a:rPr lang="en-US" smtClean="0">
                <a:latin typeface="Arial Black" pitchFamily="34" charset="0"/>
              </a:rPr>
              <a:t>Reliability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>
              <a:latin typeface="Arial Black" pitchFamily="34" charset="0"/>
            </a:endParaRPr>
          </a:p>
          <a:p>
            <a:pPr eaLnBrk="1" hangingPunct="1"/>
            <a:r>
              <a:rPr lang="en-US" smtClean="0">
                <a:latin typeface="Arial Black" pitchFamily="34" charset="0"/>
              </a:rPr>
              <a:t>Comparability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latin typeface="Arial Black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0F8CB3-D02F-4E5D-8202-31E6FA39B655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4585F-CC5E-4F9E-B6F8-88D934A5F68F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85344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accent1"/>
                </a:solidFill>
              </a:rPr>
              <a:t>OBJECTIVE  OF  FINANCIAL STATEMENTS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600200"/>
            <a:ext cx="8991600" cy="452596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400" smtClean="0"/>
              <a:t>To  provide information about the financial position, performance and cash flow of an enterprise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/>
              <a:t> However they do not provide all the information because </a:t>
            </a: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smtClean="0"/>
              <a:t>    1.They largely portray  the financial effects of past events</a:t>
            </a: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smtClean="0"/>
              <a:t>    2.They do not provide information of non-financial nature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/>
              <a:t>Financial Position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200" smtClean="0"/>
              <a:t>Economic Resources 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Financial Structure </a:t>
            </a:r>
          </a:p>
          <a:p>
            <a:pPr lvl="1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Liquidity and solvency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/>
              <a:t>Performance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/>
              <a:t>Cash Flows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>
                <a:solidFill>
                  <a:schemeClr val="accent1"/>
                </a:solidFill>
              </a:rPr>
              <a:t>Elements of Financial Statements</a:t>
            </a:r>
            <a:br>
              <a:rPr lang="en-US" sz="4000">
                <a:solidFill>
                  <a:schemeClr val="accent1"/>
                </a:solidFill>
              </a:rPr>
            </a:br>
            <a:endParaRPr lang="en-US" sz="4000">
              <a:solidFill>
                <a:schemeClr val="accent1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991600" cy="4724400"/>
          </a:xfrm>
        </p:spPr>
        <p:txBody>
          <a:bodyPr/>
          <a:lstStyle/>
          <a:p>
            <a:pPr eaLnBrk="1" hangingPunct="1"/>
            <a:r>
              <a:rPr lang="en-US" sz="2800" smtClean="0"/>
              <a:t>Financial Position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      -- Assets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      -- Liabilities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      --Equity</a:t>
            </a:r>
          </a:p>
          <a:p>
            <a:pPr eaLnBrk="1" hangingPunct="1">
              <a:buSzPct val="150000"/>
              <a:buFont typeface="Arial" charset="0"/>
              <a:buChar char="•"/>
            </a:pPr>
            <a:r>
              <a:rPr lang="en-US" sz="2800" smtClean="0"/>
              <a:t>Performance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      -- Income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      -- Expenses</a:t>
            </a:r>
          </a:p>
          <a:p>
            <a:pPr eaLnBrk="1" hangingPunct="1">
              <a:buSzPct val="150000"/>
              <a:buFont typeface="Arial" charset="0"/>
              <a:buChar char="•"/>
            </a:pPr>
            <a:r>
              <a:rPr lang="en-US" sz="2800" smtClean="0"/>
              <a:t>Cash Flows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55A0D-ED3A-46DE-AA44-33D4812E3778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1"/>
                </a:solidFill>
              </a:rPr>
              <a:t>Financial Position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0" y="1935163"/>
            <a:ext cx="9144000" cy="43894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Assets --- Assets are the resources controlled by an enterprise as a result of past events, from which future economic benefits are expected to flow to the enterprise.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Liabilities – Liabilities are the present obligations of the enterprise ,arising from past events, the settlement of which is expected to result in an outflow of resources embodying economic benefits.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Equity – Equity is the residual interest in the assets of the enterprise after deducting all its liabilities.  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66D2DD-E737-4208-AA84-78F38EE115A3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1"/>
                </a:solidFill>
              </a:rPr>
              <a:t>Characteristics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Assets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 1. They represent potential to contribute , directly or indirectly, to the flow of cash or cash equivalents to the enterprise.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 2. Physical form not essential to the existence of the asset.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 3. Legal right of ownership not essential in establishing the existence of asset.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 4. Purchasing or producing not always essential to obtain asset.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 5. Expenditure incurred for seeking future economic benefits may not result in asset.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708A2-7149-48E5-A428-6855218A9FD1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1"/>
                </a:solidFill>
              </a:rPr>
              <a:t>Characteristics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Liabilities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1. It’s a present obligation to be settled in future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2. Obligations may be due to  a binding contract or statutory requirement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3. A present obligation and a future commitment differ from each other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4. Careful estimates are required to measure provisions.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1EA8B-6FBC-4D67-BA65-BB47FEC3F619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1"/>
                </a:solidFill>
              </a:rPr>
              <a:t>Characteristics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smtClean="0"/>
              <a:t>Equity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It is dependent on the measurement of assets and liabilities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A change in net assets results in a change in the equity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6FD4-DA7A-45CC-B27D-E9D6755D2896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1"/>
                </a:solidFill>
              </a:rPr>
              <a:t>Owner’s Equity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FF0000"/>
                </a:solidFill>
              </a:rPr>
              <a:t>This represents the owner’s interest in the business.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An example.  You started a business with a capital of Rs 150,000 of which you borrowed Rs 120,000 on a mortgage payable.  Your asset is Rs150,000 your liabilities are Rs 120,000 and your owner’s equity is Rs 30,000 the amount you paid down.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B72D82-3C5F-4CF6-811E-765E57233AC7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763000" cy="438150"/>
          </a:xfrm>
        </p:spPr>
        <p:txBody>
          <a:bodyPr/>
          <a:lstStyle/>
          <a:p>
            <a:pPr eaLnBrk="1" hangingPunct="1"/>
            <a:r>
              <a:rPr lang="en-US" sz="4000" smtClean="0"/>
              <a:t>TWIN ASPECTS OF ACCOUNTING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953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                                           Accounting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                                                                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     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D8F319-6857-4D3B-AF26-E77809F3073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286000" y="2057400"/>
            <a:ext cx="495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4495801" y="1905000"/>
            <a:ext cx="3048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2095501" y="2247900"/>
            <a:ext cx="3810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7048501" y="2247900"/>
            <a:ext cx="3810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7" name="TextBox 12"/>
          <p:cNvSpPr txBox="1">
            <a:spLocks noChangeArrowheads="1"/>
          </p:cNvSpPr>
          <p:nvPr/>
        </p:nvSpPr>
        <p:spPr bwMode="auto">
          <a:xfrm>
            <a:off x="1447800" y="24384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Financial Accounting</a:t>
            </a:r>
          </a:p>
        </p:txBody>
      </p:sp>
      <p:sp>
        <p:nvSpPr>
          <p:cNvPr id="7178" name="TextBox 14"/>
          <p:cNvSpPr txBox="1">
            <a:spLocks noChangeArrowheads="1"/>
          </p:cNvSpPr>
          <p:nvPr/>
        </p:nvSpPr>
        <p:spPr bwMode="auto">
          <a:xfrm>
            <a:off x="6324600" y="2438400"/>
            <a:ext cx="2438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Accounting Analysis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2019301" y="3086100"/>
            <a:ext cx="5334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6972301" y="3009900"/>
            <a:ext cx="5334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1" name="TextBox 19"/>
          <p:cNvSpPr txBox="1">
            <a:spLocks noChangeArrowheads="1"/>
          </p:cNvSpPr>
          <p:nvPr/>
        </p:nvSpPr>
        <p:spPr bwMode="auto">
          <a:xfrm>
            <a:off x="1447800" y="3352800"/>
            <a:ext cx="2667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Used for Reporting</a:t>
            </a:r>
          </a:p>
        </p:txBody>
      </p:sp>
      <p:sp>
        <p:nvSpPr>
          <p:cNvPr id="7182" name="TextBox 20"/>
          <p:cNvSpPr txBox="1">
            <a:spLocks noChangeArrowheads="1"/>
          </p:cNvSpPr>
          <p:nvPr/>
        </p:nvSpPr>
        <p:spPr bwMode="auto">
          <a:xfrm>
            <a:off x="6248400" y="3352800"/>
            <a:ext cx="2667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Providing Information for Planning and Control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rot="5400000">
            <a:off x="1866901" y="4152900"/>
            <a:ext cx="8382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4" name="TextBox 23"/>
          <p:cNvSpPr txBox="1">
            <a:spLocks noChangeArrowheads="1"/>
          </p:cNvSpPr>
          <p:nvPr/>
        </p:nvSpPr>
        <p:spPr bwMode="auto">
          <a:xfrm>
            <a:off x="990600" y="4648200"/>
            <a:ext cx="3886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Audience: Outside World</a:t>
            </a:r>
          </a:p>
          <a:p>
            <a:r>
              <a:rPr lang="en-US"/>
              <a:t>(Government bodies, societies, etc.)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6935788" y="4267200"/>
            <a:ext cx="6080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6" name="TextBox 28"/>
          <p:cNvSpPr txBox="1">
            <a:spLocks noChangeArrowheads="1"/>
          </p:cNvSpPr>
          <p:nvPr/>
        </p:nvSpPr>
        <p:spPr bwMode="auto">
          <a:xfrm>
            <a:off x="6019800" y="4648200"/>
            <a:ext cx="2819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Audience: Internal</a:t>
            </a:r>
          </a:p>
          <a:p>
            <a:r>
              <a:rPr lang="en-US"/>
              <a:t>(Managers and Investors)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/>
                </a:solidFill>
              </a:rPr>
              <a:t>Let’s look at the Change in Equity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488363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Equity at the beginning of the period    XXX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Add:  Additional Investments		XXX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Add:  Net Income (</a:t>
            </a:r>
            <a:r>
              <a:rPr lang="en-US" sz="2400" smtClean="0"/>
              <a:t>Revenues-Expenses)	</a:t>
            </a:r>
            <a:r>
              <a:rPr lang="en-US" smtClean="0"/>
              <a:t>XXX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Less:  Owners withdrawals (</a:t>
            </a:r>
            <a:r>
              <a:rPr lang="en-US" sz="2400" smtClean="0"/>
              <a:t>Dividends) </a:t>
            </a:r>
            <a:r>
              <a:rPr lang="en-US" u="sng" smtClean="0"/>
              <a:t>(XXX)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Equals Equity at the end of the period   XXX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Obviously if the owners expenses exceed his revenues he incurs a net loss which reduces equity. </a:t>
            </a:r>
            <a:endParaRPr lang="en-US" sz="2800" smtClean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79E8CB-F107-4C57-A1B2-576C7E2590D4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6868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accent1"/>
                </a:solidFill>
              </a:rPr>
              <a:t>PERFORMANCE: Through Income Statement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smtClean="0"/>
              <a:t>Elements: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Income :- It represents the increase in economic benefits in the form of increase in assets or decrease in liabilities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Expenses:- It represents decrease in economic benefits in the form of outflows or depletion of assets or increase in liabilities ( Expense vs. Expenditure 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13342A-6CD2-4536-AB99-4F71732D04A4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1"/>
                </a:solidFill>
              </a:rPr>
              <a:t>Characteristics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Income;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1. Both revenue and gains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2. Revenue arises in the ordinary course of business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3. Gains may or may not arise in the ordinary course of   business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90D459-75CF-4F50-9F0B-211456B00967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1"/>
                </a:solidFill>
              </a:rPr>
              <a:t>Characteristics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Expenses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1. It includes both expenses and losses.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2. It arises in the ordinary course of business.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3. Losses may or may not arise in the  ordinary course of business.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037DE7-BA73-40CF-A5EC-FBF3C44F4870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D7EB0-C18C-44DE-BF0F-610CE54D2E3F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371600" y="685800"/>
            <a:ext cx="6705600" cy="711200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Accounting Equation</a:t>
            </a: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685800" y="22860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Assets = Liabilities + Owner’s Equity</a:t>
            </a:r>
          </a:p>
        </p:txBody>
      </p:sp>
      <p:sp>
        <p:nvSpPr>
          <p:cNvPr id="28677" name="AutoShape 4"/>
          <p:cNvSpPr>
            <a:spLocks noChangeArrowheads="1"/>
          </p:cNvSpPr>
          <p:nvPr/>
        </p:nvSpPr>
        <p:spPr bwMode="auto">
          <a:xfrm>
            <a:off x="1676400" y="2819400"/>
            <a:ext cx="990600" cy="7620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762000" y="3581400"/>
            <a:ext cx="2895600" cy="1382713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DE11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resources owned by a business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BE47B3-5796-42E0-8462-7610E5ED5743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371600" y="685800"/>
            <a:ext cx="6705600" cy="711200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Accounting Equation</a:t>
            </a:r>
          </a:p>
        </p:txBody>
      </p:sp>
      <p:sp>
        <p:nvSpPr>
          <p:cNvPr id="29700" name="Text Box 3"/>
          <p:cNvSpPr txBox="1">
            <a:spLocks noChangeArrowheads="1"/>
          </p:cNvSpPr>
          <p:nvPr/>
        </p:nvSpPr>
        <p:spPr bwMode="auto">
          <a:xfrm>
            <a:off x="457200" y="22860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Assets = Liabilities + Owner’s Equity</a:t>
            </a:r>
          </a:p>
        </p:txBody>
      </p:sp>
      <p:sp>
        <p:nvSpPr>
          <p:cNvPr id="29701" name="AutoShape 4"/>
          <p:cNvSpPr>
            <a:spLocks noChangeArrowheads="1"/>
          </p:cNvSpPr>
          <p:nvPr/>
        </p:nvSpPr>
        <p:spPr bwMode="auto">
          <a:xfrm>
            <a:off x="3276600" y="2819400"/>
            <a:ext cx="990600" cy="7620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2362200" y="3581400"/>
            <a:ext cx="2895600" cy="1809750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DE11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rights of the creditors, which represent debts of the business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0E682E-E875-4541-BE88-D0485C1DF9F6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371600" y="685800"/>
            <a:ext cx="6705600" cy="711200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Accounting Equation</a:t>
            </a: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457200" y="22860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Assets = Liabilities + Owner’s Equity</a:t>
            </a:r>
          </a:p>
        </p:txBody>
      </p:sp>
      <p:sp>
        <p:nvSpPr>
          <p:cNvPr id="30725" name="AutoShape 4"/>
          <p:cNvSpPr>
            <a:spLocks noChangeArrowheads="1"/>
          </p:cNvSpPr>
          <p:nvPr/>
        </p:nvSpPr>
        <p:spPr bwMode="auto">
          <a:xfrm>
            <a:off x="5943600" y="2819400"/>
            <a:ext cx="990600" cy="7620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5029200" y="3581400"/>
            <a:ext cx="2895600" cy="955675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DE11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rights of the owners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/>
                </a:solidFill>
              </a:rPr>
              <a:t>Effects of Transaction on Accounting Equation</a:t>
            </a:r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41B0F-DF19-45DD-971A-8EA1DECED51F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31748" name="Text Box 3"/>
          <p:cNvSpPr txBox="1">
            <a:spLocks noChangeArrowheads="1"/>
          </p:cNvSpPr>
          <p:nvPr/>
        </p:nvSpPr>
        <p:spPr bwMode="auto">
          <a:xfrm>
            <a:off x="381000" y="2706688"/>
            <a:ext cx="7423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             Assets            =            Liabilities           +            Owners’ Equity</a:t>
            </a:r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304800" y="3240088"/>
            <a:ext cx="7308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              Cash                                                                     Ram, Capital</a:t>
            </a:r>
          </a:p>
        </p:txBody>
      </p:sp>
      <p:sp>
        <p:nvSpPr>
          <p:cNvPr id="31750" name="Text Box 5"/>
          <p:cNvSpPr txBox="1">
            <a:spLocks noChangeArrowheads="1"/>
          </p:cNvSpPr>
          <p:nvPr/>
        </p:nvSpPr>
        <p:spPr bwMode="auto">
          <a:xfrm>
            <a:off x="304800" y="3773488"/>
            <a:ext cx="7526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    (1)     + Rs.400,000      =                                                    +Rs.400,000</a:t>
            </a:r>
          </a:p>
        </p:txBody>
      </p:sp>
      <p:sp>
        <p:nvSpPr>
          <p:cNvPr id="31751" name="Line 6"/>
          <p:cNvSpPr>
            <a:spLocks noChangeShapeType="1"/>
          </p:cNvSpPr>
          <p:nvPr/>
        </p:nvSpPr>
        <p:spPr bwMode="auto">
          <a:xfrm>
            <a:off x="533400" y="3087688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2" name="Line 7"/>
          <p:cNvSpPr>
            <a:spLocks noChangeShapeType="1"/>
          </p:cNvSpPr>
          <p:nvPr/>
        </p:nvSpPr>
        <p:spPr bwMode="auto">
          <a:xfrm>
            <a:off x="533400" y="3621088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3" name="Line 8"/>
          <p:cNvSpPr>
            <a:spLocks noChangeShapeType="1"/>
          </p:cNvSpPr>
          <p:nvPr/>
        </p:nvSpPr>
        <p:spPr bwMode="auto">
          <a:xfrm>
            <a:off x="533400" y="4535488"/>
            <a:ext cx="746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4" name="Text Box 9"/>
          <p:cNvSpPr txBox="1">
            <a:spLocks noChangeArrowheads="1"/>
          </p:cNvSpPr>
          <p:nvPr/>
        </p:nvSpPr>
        <p:spPr bwMode="auto">
          <a:xfrm>
            <a:off x="533400" y="19812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 i="1"/>
              <a:t>Transaction 1: Initial Investment of Rs 400,000</a:t>
            </a:r>
          </a:p>
        </p:txBody>
      </p:sp>
      <p:sp>
        <p:nvSpPr>
          <p:cNvPr id="31755" name="Line 10"/>
          <p:cNvSpPr>
            <a:spLocks noChangeShapeType="1"/>
          </p:cNvSpPr>
          <p:nvPr/>
        </p:nvSpPr>
        <p:spPr bwMode="auto">
          <a:xfrm>
            <a:off x="533400" y="2630488"/>
            <a:ext cx="746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6" name="Text Box 11"/>
          <p:cNvSpPr txBox="1">
            <a:spLocks noChangeArrowheads="1"/>
          </p:cNvSpPr>
          <p:nvPr/>
        </p:nvSpPr>
        <p:spPr bwMode="auto">
          <a:xfrm>
            <a:off x="5699125" y="4114800"/>
            <a:ext cx="2225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/>
              <a:t>(Owner Investment)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accent1"/>
                </a:solidFill>
              </a:rPr>
              <a:t>Effects of Transaction on Accounting Equation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5A85D8-F39D-46B8-BE5F-B28180FAC078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685800" y="19812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 i="1"/>
              <a:t>Transaction 2: Loan taken Rs 100,000 from Bank</a:t>
            </a:r>
          </a:p>
        </p:txBody>
      </p:sp>
      <p:sp>
        <p:nvSpPr>
          <p:cNvPr id="32773" name="Text Box 4"/>
          <p:cNvSpPr txBox="1">
            <a:spLocks noChangeArrowheads="1"/>
          </p:cNvSpPr>
          <p:nvPr/>
        </p:nvSpPr>
        <p:spPr bwMode="auto">
          <a:xfrm>
            <a:off x="685800" y="2732088"/>
            <a:ext cx="7423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             Assets            =            Liabilities           +            Owners’ Equity</a:t>
            </a:r>
          </a:p>
        </p:txBody>
      </p:sp>
      <p:sp>
        <p:nvSpPr>
          <p:cNvPr id="32774" name="Line 5"/>
          <p:cNvSpPr>
            <a:spLocks noChangeShapeType="1"/>
          </p:cNvSpPr>
          <p:nvPr/>
        </p:nvSpPr>
        <p:spPr bwMode="auto">
          <a:xfrm>
            <a:off x="762000" y="3189288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5" name="Text Box 6"/>
          <p:cNvSpPr txBox="1">
            <a:spLocks noChangeArrowheads="1"/>
          </p:cNvSpPr>
          <p:nvPr/>
        </p:nvSpPr>
        <p:spPr bwMode="auto">
          <a:xfrm>
            <a:off x="609600" y="3341688"/>
            <a:ext cx="7461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              Cash                            Note payable                    Lopez, Capital</a:t>
            </a:r>
          </a:p>
        </p:txBody>
      </p:sp>
      <p:sp>
        <p:nvSpPr>
          <p:cNvPr id="32776" name="Text Box 7"/>
          <p:cNvSpPr txBox="1">
            <a:spLocks noChangeArrowheads="1"/>
          </p:cNvSpPr>
          <p:nvPr/>
        </p:nvSpPr>
        <p:spPr bwMode="auto">
          <a:xfrm>
            <a:off x="609600" y="3798888"/>
            <a:ext cx="7454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   (1)     + Rs 400,000      =                                                    +Rs 400,000</a:t>
            </a:r>
          </a:p>
        </p:txBody>
      </p:sp>
      <p:sp>
        <p:nvSpPr>
          <p:cNvPr id="32777" name="Line 8"/>
          <p:cNvSpPr>
            <a:spLocks noChangeShapeType="1"/>
          </p:cNvSpPr>
          <p:nvPr/>
        </p:nvSpPr>
        <p:spPr bwMode="auto">
          <a:xfrm>
            <a:off x="762000" y="2732088"/>
            <a:ext cx="746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8" name="Line 9"/>
          <p:cNvSpPr>
            <a:spLocks noChangeShapeType="1"/>
          </p:cNvSpPr>
          <p:nvPr/>
        </p:nvSpPr>
        <p:spPr bwMode="auto">
          <a:xfrm>
            <a:off x="762000" y="3722688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9" name="Text Box 10"/>
          <p:cNvSpPr txBox="1">
            <a:spLocks noChangeArrowheads="1"/>
          </p:cNvSpPr>
          <p:nvPr/>
        </p:nvSpPr>
        <p:spPr bwMode="auto">
          <a:xfrm>
            <a:off x="669925" y="4216400"/>
            <a:ext cx="4914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  (2)     + Rs 100,000      =            + Rs 100,000</a:t>
            </a:r>
          </a:p>
        </p:txBody>
      </p:sp>
      <p:sp>
        <p:nvSpPr>
          <p:cNvPr id="32780" name="Text Box 11"/>
          <p:cNvSpPr txBox="1">
            <a:spLocks noChangeArrowheads="1"/>
          </p:cNvSpPr>
          <p:nvPr/>
        </p:nvSpPr>
        <p:spPr bwMode="auto">
          <a:xfrm>
            <a:off x="838200" y="4637088"/>
            <a:ext cx="7391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Bal.      Rs 500,000      =              Rs 100,000                        Rs 400,000</a:t>
            </a:r>
          </a:p>
        </p:txBody>
      </p:sp>
      <p:sp>
        <p:nvSpPr>
          <p:cNvPr id="32781" name="Text Box 12"/>
          <p:cNvSpPr txBox="1">
            <a:spLocks noChangeArrowheads="1"/>
          </p:cNvSpPr>
          <p:nvPr/>
        </p:nvSpPr>
        <p:spPr bwMode="auto">
          <a:xfrm>
            <a:off x="1012825" y="5054600"/>
            <a:ext cx="544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/>
              <a:t>  Rs 500,000                                            Rs 500,000</a:t>
            </a:r>
          </a:p>
        </p:txBody>
      </p:sp>
      <p:sp>
        <p:nvSpPr>
          <p:cNvPr id="32782" name="Line 13"/>
          <p:cNvSpPr>
            <a:spLocks noChangeShapeType="1"/>
          </p:cNvSpPr>
          <p:nvPr/>
        </p:nvSpPr>
        <p:spPr bwMode="auto">
          <a:xfrm>
            <a:off x="838200" y="5475288"/>
            <a:ext cx="746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7" name="Rectangle 1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>
                <a:solidFill>
                  <a:schemeClr val="accent1"/>
                </a:solidFill>
              </a:rPr>
              <a:t>Effects of Transaction on Accounting Equation</a:t>
            </a: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DDDA7-6B6D-48A5-B7C5-782BF50AD6A5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33796" name="Text Box 2"/>
          <p:cNvSpPr txBox="1">
            <a:spLocks noChangeArrowheads="1"/>
          </p:cNvSpPr>
          <p:nvPr/>
        </p:nvSpPr>
        <p:spPr bwMode="auto">
          <a:xfrm>
            <a:off x="609600" y="1949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i="1"/>
              <a:t>Transaction 3: Purchased Plant for Rs 50,000</a:t>
            </a:r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762000" y="3124200"/>
            <a:ext cx="793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  Assets                                         =     Liabilities           +         Owners’ Equity</a:t>
            </a:r>
          </a:p>
        </p:txBody>
      </p:sp>
      <p:sp>
        <p:nvSpPr>
          <p:cNvPr id="33798" name="Text Box 4"/>
          <p:cNvSpPr txBox="1">
            <a:spLocks noChangeArrowheads="1"/>
          </p:cNvSpPr>
          <p:nvPr/>
        </p:nvSpPr>
        <p:spPr bwMode="auto">
          <a:xfrm>
            <a:off x="974725" y="3770313"/>
            <a:ext cx="7219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Cash                       Plant          Note payable                 Lopez, Capital</a:t>
            </a:r>
          </a:p>
        </p:txBody>
      </p:sp>
      <p:sp>
        <p:nvSpPr>
          <p:cNvPr id="33799" name="Line 5"/>
          <p:cNvSpPr>
            <a:spLocks noChangeShapeType="1"/>
          </p:cNvSpPr>
          <p:nvPr/>
        </p:nvSpPr>
        <p:spPr bwMode="auto">
          <a:xfrm>
            <a:off x="609600" y="35052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0" name="Text Box 6"/>
          <p:cNvSpPr txBox="1">
            <a:spLocks noChangeArrowheads="1"/>
          </p:cNvSpPr>
          <p:nvPr/>
        </p:nvSpPr>
        <p:spPr bwMode="auto">
          <a:xfrm>
            <a:off x="685800" y="4267200"/>
            <a:ext cx="792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/>
              <a:t>Bal.  500,000                                =   100,000                             400,000</a:t>
            </a:r>
          </a:p>
        </p:txBody>
      </p:sp>
      <p:sp>
        <p:nvSpPr>
          <p:cNvPr id="33801" name="Text Box 7"/>
          <p:cNvSpPr txBox="1">
            <a:spLocks noChangeArrowheads="1"/>
          </p:cNvSpPr>
          <p:nvPr/>
        </p:nvSpPr>
        <p:spPr bwMode="auto">
          <a:xfrm>
            <a:off x="685800" y="4648200"/>
            <a:ext cx="3854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(3)      -50,000           +50,000         =</a:t>
            </a:r>
          </a:p>
        </p:txBody>
      </p:sp>
      <p:sp>
        <p:nvSpPr>
          <p:cNvPr id="33802" name="Text Box 8"/>
          <p:cNvSpPr txBox="1">
            <a:spLocks noChangeArrowheads="1"/>
          </p:cNvSpPr>
          <p:nvPr/>
        </p:nvSpPr>
        <p:spPr bwMode="auto">
          <a:xfrm>
            <a:off x="685800" y="5029200"/>
            <a:ext cx="789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Bal.    4,50,000            50,000          =    100,000                               400,000</a:t>
            </a:r>
          </a:p>
        </p:txBody>
      </p:sp>
      <p:sp>
        <p:nvSpPr>
          <p:cNvPr id="33803" name="Text Box 9"/>
          <p:cNvSpPr txBox="1">
            <a:spLocks noChangeArrowheads="1"/>
          </p:cNvSpPr>
          <p:nvPr/>
        </p:nvSpPr>
        <p:spPr bwMode="auto">
          <a:xfrm>
            <a:off x="1981200" y="5715000"/>
            <a:ext cx="475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 500,000                                             500,000</a:t>
            </a:r>
          </a:p>
        </p:txBody>
      </p:sp>
      <p:sp>
        <p:nvSpPr>
          <p:cNvPr id="33804" name="Line 10"/>
          <p:cNvSpPr>
            <a:spLocks noChangeShapeType="1"/>
          </p:cNvSpPr>
          <p:nvPr/>
        </p:nvSpPr>
        <p:spPr bwMode="auto">
          <a:xfrm>
            <a:off x="609600" y="3124200"/>
            <a:ext cx="815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5" name="Line 11"/>
          <p:cNvSpPr>
            <a:spLocks noChangeShapeType="1"/>
          </p:cNvSpPr>
          <p:nvPr/>
        </p:nvSpPr>
        <p:spPr bwMode="auto">
          <a:xfrm>
            <a:off x="609600" y="41148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6" name="Line 12"/>
          <p:cNvSpPr>
            <a:spLocks noChangeShapeType="1"/>
          </p:cNvSpPr>
          <p:nvPr/>
        </p:nvSpPr>
        <p:spPr bwMode="auto">
          <a:xfrm>
            <a:off x="685800" y="6248400"/>
            <a:ext cx="815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xfrm>
            <a:off x="228600" y="704850"/>
            <a:ext cx="8763000" cy="1143000"/>
          </a:xfrm>
        </p:spPr>
        <p:txBody>
          <a:bodyPr/>
          <a:lstStyle/>
          <a:p>
            <a:r>
              <a:rPr lang="en-US" smtClean="0"/>
              <a:t>BOOK KEEPING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xfrm>
            <a:off x="152400" y="1935163"/>
            <a:ext cx="8839200" cy="4389437"/>
          </a:xfrm>
        </p:spPr>
        <p:txBody>
          <a:bodyPr/>
          <a:lstStyle/>
          <a:p>
            <a:pPr algn="just"/>
            <a:r>
              <a:rPr lang="en-US" sz="3600" smtClean="0"/>
              <a:t>Book-keeping is an activity concerned with the recording of financial data relating to business operations in a significant and orderly manner.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>
                <a:solidFill>
                  <a:schemeClr val="accent1"/>
                </a:solidFill>
              </a:rPr>
              <a:t>Preparing</a:t>
            </a:r>
            <a:r>
              <a:rPr lang="en-US"/>
              <a:t> </a:t>
            </a:r>
            <a:r>
              <a:rPr lang="en-US">
                <a:solidFill>
                  <a:schemeClr val="accent1"/>
                </a:solidFill>
              </a:rPr>
              <a:t>the Balance Sheet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3409D9-4807-4EA2-AAC1-90A3591236EB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577850" y="3806825"/>
            <a:ext cx="8597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Cash                      4,50,000                   Liabilities (note payable)     100,000           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441325" y="4267200"/>
            <a:ext cx="807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/>
              <a:t>  Store equipment       50,000                    Ram capital                      400,000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593725" y="4724400"/>
            <a:ext cx="800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/>
              <a:t>Total assets           500,000                   Total liabilities</a:t>
            </a:r>
          </a:p>
          <a:p>
            <a:pPr eaLnBrk="1" hangingPunct="1"/>
            <a:r>
              <a:rPr lang="en-US"/>
              <a:t>                                                                and owners’ equity            500,000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1431925" y="3160713"/>
            <a:ext cx="869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Assets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5013325" y="3160713"/>
            <a:ext cx="316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Liabilities and Owners’ Equity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593725" y="3541713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593725" y="3084513"/>
            <a:ext cx="800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593725" y="5751513"/>
            <a:ext cx="800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title"/>
          </p:nvPr>
        </p:nvSpPr>
        <p:spPr>
          <a:xfrm>
            <a:off x="565150" y="366713"/>
            <a:ext cx="7858125" cy="94932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4000" smtClean="0">
                <a:solidFill>
                  <a:schemeClr val="accent1"/>
                </a:solidFill>
              </a:rPr>
              <a:t>Internal and External</a:t>
            </a:r>
            <a:br>
              <a:rPr lang="en-US" sz="4000" smtClean="0">
                <a:solidFill>
                  <a:schemeClr val="accent1"/>
                </a:solidFill>
              </a:rPr>
            </a:br>
            <a:r>
              <a:rPr lang="en-US" sz="4000" smtClean="0">
                <a:solidFill>
                  <a:schemeClr val="accent1"/>
                </a:solidFill>
              </a:rPr>
              <a:t>Users of Accounting Information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94A93-4E18-4422-A395-38047FD58DDD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3584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5848" name="Picture 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76500" y="2190750"/>
            <a:ext cx="4457700" cy="293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5849" name="Oval 8"/>
          <p:cNvSpPr>
            <a:spLocks noChangeArrowheads="1"/>
          </p:cNvSpPr>
          <p:nvPr/>
        </p:nvSpPr>
        <p:spPr bwMode="auto">
          <a:xfrm>
            <a:off x="3657600" y="2798763"/>
            <a:ext cx="2744788" cy="1703387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Internal </a:t>
            </a:r>
          </a:p>
          <a:p>
            <a:pPr algn="ctr"/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Users -</a:t>
            </a:r>
          </a:p>
          <a:p>
            <a:pPr algn="ctr"/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Management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28600" y="1562100"/>
            <a:ext cx="8801100" cy="5156200"/>
            <a:chOff x="144" y="984"/>
            <a:chExt cx="5544" cy="3248"/>
          </a:xfrm>
        </p:grpSpPr>
        <p:sp>
          <p:nvSpPr>
            <p:cNvPr id="35851" name="Oval 10"/>
            <p:cNvSpPr>
              <a:spLocks noChangeArrowheads="1"/>
            </p:cNvSpPr>
            <p:nvPr/>
          </p:nvSpPr>
          <p:spPr bwMode="auto">
            <a:xfrm>
              <a:off x="4384" y="1064"/>
              <a:ext cx="1052" cy="672"/>
            </a:xfrm>
            <a:prstGeom prst="ellipse">
              <a:avLst/>
            </a:prstGeom>
            <a:solidFill>
              <a:srgbClr val="FBC2B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2800" b="1">
                  <a:latin typeface="Times New Roman" pitchFamily="18" charset="0"/>
                </a:rPr>
                <a:t>Creditors</a:t>
              </a:r>
            </a:p>
          </p:txBody>
        </p:sp>
        <p:sp>
          <p:nvSpPr>
            <p:cNvPr id="35852" name="Oval 11"/>
            <p:cNvSpPr>
              <a:spLocks noChangeArrowheads="1"/>
            </p:cNvSpPr>
            <p:nvPr/>
          </p:nvSpPr>
          <p:spPr bwMode="auto">
            <a:xfrm>
              <a:off x="144" y="1204"/>
              <a:ext cx="1292" cy="1312"/>
            </a:xfrm>
            <a:prstGeom prst="ellipse">
              <a:avLst/>
            </a:prstGeom>
            <a:solidFill>
              <a:srgbClr val="BAFAD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2800" b="1">
                  <a:latin typeface="Times New Roman" pitchFamily="18" charset="0"/>
                </a:rPr>
                <a:t>Current</a:t>
              </a:r>
            </a:p>
            <a:p>
              <a:pPr algn="ctr"/>
              <a:r>
                <a:rPr lang="en-US" sz="2800" b="1">
                  <a:latin typeface="Times New Roman" pitchFamily="18" charset="0"/>
                </a:rPr>
                <a:t>and</a:t>
              </a:r>
            </a:p>
            <a:p>
              <a:pPr algn="ctr"/>
              <a:r>
                <a:rPr lang="en-US" sz="2800" b="1">
                  <a:latin typeface="Times New Roman" pitchFamily="18" charset="0"/>
                </a:rPr>
                <a:t>Potential</a:t>
              </a:r>
            </a:p>
            <a:p>
              <a:pPr algn="ctr"/>
              <a:r>
                <a:rPr lang="en-US" sz="2800" b="1">
                  <a:latin typeface="Times New Roman" pitchFamily="18" charset="0"/>
                </a:rPr>
                <a:t>Owners</a:t>
              </a:r>
            </a:p>
          </p:txBody>
        </p:sp>
        <p:sp>
          <p:nvSpPr>
            <p:cNvPr id="35853" name="Oval 12"/>
            <p:cNvSpPr>
              <a:spLocks noChangeArrowheads="1"/>
            </p:cNvSpPr>
            <p:nvPr/>
          </p:nvSpPr>
          <p:spPr bwMode="auto">
            <a:xfrm>
              <a:off x="3144" y="3340"/>
              <a:ext cx="1448" cy="892"/>
            </a:xfrm>
            <a:prstGeom prst="ellipse">
              <a:avLst/>
            </a:prstGeom>
            <a:solidFill>
              <a:srgbClr val="C1B9FB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2800" b="1">
                  <a:latin typeface="Times New Roman" pitchFamily="18" charset="0"/>
                </a:rPr>
                <a:t>Government</a:t>
              </a:r>
            </a:p>
            <a:p>
              <a:pPr algn="ctr"/>
              <a:r>
                <a:rPr lang="en-US" sz="2800" b="1">
                  <a:latin typeface="Times New Roman" pitchFamily="18" charset="0"/>
                </a:rPr>
                <a:t>Agencies</a:t>
              </a:r>
            </a:p>
          </p:txBody>
        </p:sp>
        <p:sp>
          <p:nvSpPr>
            <p:cNvPr id="35854" name="Oval 13"/>
            <p:cNvSpPr>
              <a:spLocks noChangeArrowheads="1"/>
            </p:cNvSpPr>
            <p:nvPr/>
          </p:nvSpPr>
          <p:spPr bwMode="auto">
            <a:xfrm>
              <a:off x="160" y="2904"/>
              <a:ext cx="1256" cy="692"/>
            </a:xfrm>
            <a:prstGeom prst="ellipse">
              <a:avLst/>
            </a:prstGeom>
            <a:solidFill>
              <a:srgbClr val="79F707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2800" b="1">
                  <a:latin typeface="Times New Roman" pitchFamily="18" charset="0"/>
                </a:rPr>
                <a:t>Suppliers</a:t>
              </a:r>
            </a:p>
          </p:txBody>
        </p:sp>
        <p:sp>
          <p:nvSpPr>
            <p:cNvPr id="35855" name="Oval 14"/>
            <p:cNvSpPr>
              <a:spLocks noChangeArrowheads="1"/>
            </p:cNvSpPr>
            <p:nvPr/>
          </p:nvSpPr>
          <p:spPr bwMode="auto">
            <a:xfrm>
              <a:off x="1344" y="3216"/>
              <a:ext cx="1640" cy="916"/>
            </a:xfrm>
            <a:prstGeom prst="ellipse">
              <a:avLst/>
            </a:prstGeom>
            <a:solidFill>
              <a:srgbClr val="FE869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2800" b="1">
                  <a:latin typeface="Times New Roman" pitchFamily="18" charset="0"/>
                </a:rPr>
                <a:t>Trade</a:t>
              </a:r>
            </a:p>
            <a:p>
              <a:pPr algn="ctr"/>
              <a:r>
                <a:rPr lang="en-US" sz="2800" b="1">
                  <a:latin typeface="Times New Roman" pitchFamily="18" charset="0"/>
                </a:rPr>
                <a:t>Organizations</a:t>
              </a:r>
            </a:p>
          </p:txBody>
        </p:sp>
        <p:sp>
          <p:nvSpPr>
            <p:cNvPr id="35856" name="Oval 15"/>
            <p:cNvSpPr>
              <a:spLocks noChangeArrowheads="1"/>
            </p:cNvSpPr>
            <p:nvPr/>
          </p:nvSpPr>
          <p:spPr bwMode="auto">
            <a:xfrm>
              <a:off x="4484" y="2196"/>
              <a:ext cx="1204" cy="892"/>
            </a:xfrm>
            <a:prstGeom prst="ellipse">
              <a:avLst/>
            </a:prstGeom>
            <a:solidFill>
              <a:srgbClr val="FFCDF7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2800" b="1">
                  <a:latin typeface="Times New Roman" pitchFamily="18" charset="0"/>
                </a:rPr>
                <a:t>Financial</a:t>
              </a:r>
            </a:p>
            <a:p>
              <a:pPr algn="ctr"/>
              <a:r>
                <a:rPr lang="en-US" sz="2800" b="1">
                  <a:latin typeface="Times New Roman" pitchFamily="18" charset="0"/>
                </a:rPr>
                <a:t>Analysts</a:t>
              </a:r>
            </a:p>
          </p:txBody>
        </p:sp>
        <p:sp>
          <p:nvSpPr>
            <p:cNvPr id="35857" name="Oval 16"/>
            <p:cNvSpPr>
              <a:spLocks noChangeArrowheads="1"/>
            </p:cNvSpPr>
            <p:nvPr/>
          </p:nvSpPr>
          <p:spPr bwMode="auto">
            <a:xfrm>
              <a:off x="1640" y="984"/>
              <a:ext cx="1052" cy="44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2800" b="1">
                  <a:latin typeface="Times New Roman" pitchFamily="18" charset="0"/>
                </a:rPr>
                <a:t>Banks</a:t>
              </a: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1"/>
                </a:solidFill>
                <a:sym typeface="Symbol" pitchFamily="18" charset="2"/>
              </a:rPr>
              <a:t>OBJECTIVE OF FS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sym typeface="Symbol" pitchFamily="18" charset="2"/>
              </a:rPr>
              <a:t>USERS’ INFORMATION NEEDS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1) Liquidity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2) Profitability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3) Solvency </a:t>
            </a:r>
          </a:p>
          <a:p>
            <a:pPr eaLnBrk="1" hangingPunct="1"/>
            <a:endParaRPr lang="en-AU" smtClean="0">
              <a:sym typeface="Symbol" pitchFamily="18" charset="2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47DE9-B9B2-4420-A10C-376A435B849C}" type="slidenum">
              <a:rPr lang="en-US"/>
              <a:pPr>
                <a:defRPr/>
              </a:pPr>
              <a:t>32</a:t>
            </a:fld>
            <a:endParaRPr lang="en-US"/>
          </a:p>
        </p:txBody>
      </p:sp>
      <p:pic>
        <p:nvPicPr>
          <p:cNvPr id="36869" name="Picture 4" descr="bs00561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3048000"/>
            <a:ext cx="3821113" cy="280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1"/>
                </a:solidFill>
              </a:rPr>
              <a:t>Users of Financial Statements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u="sng" smtClean="0"/>
              <a:t>Owners as investors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/>
              <a:t>Evaluating the performance of the entity.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/>
              <a:t>Evaluating managerial performance, efficiency and objectives, including investment and dividend distribution plans.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/>
              <a:t>Assessing the liquidity of the entity, its present or future requirements for additional fixed capital or working capital, and its ability to raise long-term and short-term finance.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/>
              <a:t>Estimating the future prospects of the entity, including its capacity to pay dividends, and predicting future levels of investment.</a:t>
            </a:r>
          </a:p>
          <a:p>
            <a:pPr algn="just"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DB3F9D-4C9A-43F1-8850-D35B91116196}" type="slidenum">
              <a:rPr lang="en-US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1"/>
                </a:solidFill>
              </a:rPr>
              <a:t>Users of Financial Statements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u="sng" smtClean="0"/>
              <a:t>Lenders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200" b="1" smtClean="0"/>
              <a:t>      </a:t>
            </a:r>
            <a:r>
              <a:rPr lang="en-US" b="1" smtClean="0"/>
              <a:t>Lenders are interested in information that enables them to determine whether their loans, and related interest, will be paid when due.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A112EF-8ABC-4504-915C-D76A99752069}" type="slidenum">
              <a:rPr lang="en-US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>
          <a:xfrm>
            <a:off x="1547813" y="2565400"/>
            <a:ext cx="6480175" cy="20875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FEA948-6EC2-4017-8A36-3A552F8A406D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39940" name="WordArt 4"/>
          <p:cNvSpPr>
            <a:spLocks noChangeArrowheads="1" noChangeShapeType="1" noTextEdit="1"/>
          </p:cNvSpPr>
          <p:nvPr/>
        </p:nvSpPr>
        <p:spPr bwMode="auto">
          <a:xfrm>
            <a:off x="1828800" y="2971800"/>
            <a:ext cx="5905500" cy="122396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 normalizeH="1">
                <a:ln w="12700">
                  <a:solidFill>
                    <a:srgbClr val="000099"/>
                  </a:solidFill>
                  <a:round/>
                  <a:headEnd type="none" w="sm" len="sm"/>
                  <a:tailEnd type="none" w="sm" len="sm"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Thank You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8534400" cy="1143000"/>
          </a:xfrm>
        </p:spPr>
        <p:txBody>
          <a:bodyPr/>
          <a:lstStyle/>
          <a:p>
            <a:r>
              <a:rPr lang="en-US" sz="4600" smtClean="0"/>
              <a:t>OBJECTS OF BOOK KEEPING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>
          <a:xfrm>
            <a:off x="152400" y="2133600"/>
            <a:ext cx="8839200" cy="4191000"/>
          </a:xfrm>
        </p:spPr>
        <p:txBody>
          <a:bodyPr/>
          <a:lstStyle/>
          <a:p>
            <a:pPr marL="495300" indent="-495300" algn="just"/>
            <a:r>
              <a:rPr lang="en-US" smtClean="0"/>
              <a:t>To have a permanent record of each transaction of the business and to show its financial effect to the business.</a:t>
            </a:r>
          </a:p>
          <a:p>
            <a:pPr marL="495300" indent="-495300" algn="just"/>
            <a:r>
              <a:rPr lang="en-US" smtClean="0"/>
              <a:t>To ascertain the combined effect of all the transactions made during an accounting period upon the financial position of the business as a whole.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accounting?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0" y="1935163"/>
            <a:ext cx="9144000" cy="4389437"/>
          </a:xfrm>
        </p:spPr>
        <p:txBody>
          <a:bodyPr/>
          <a:lstStyle/>
          <a:p>
            <a:pPr algn="just" eaLnBrk="1" hangingPunct="1"/>
            <a:r>
              <a:rPr lang="en-US" sz="3600" smtClean="0"/>
              <a:t>Accounting is the process of </a:t>
            </a:r>
            <a:r>
              <a:rPr lang="en-US" sz="3600" u="sng" smtClean="0"/>
              <a:t>identifying</a:t>
            </a:r>
            <a:r>
              <a:rPr lang="en-US" sz="3600" smtClean="0"/>
              <a:t>, </a:t>
            </a:r>
            <a:r>
              <a:rPr lang="en-US" sz="3600" u="sng" smtClean="0"/>
              <a:t>measuring</a:t>
            </a:r>
            <a:r>
              <a:rPr lang="en-US" sz="3600" smtClean="0"/>
              <a:t> and </a:t>
            </a:r>
            <a:r>
              <a:rPr lang="en-US" sz="3600" u="sng" smtClean="0"/>
              <a:t>communicating</a:t>
            </a:r>
            <a:r>
              <a:rPr lang="en-US" sz="3600" smtClean="0"/>
              <a:t> financial information about an entity to permit informed judgments and decisions by users of the information.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C7E604-4B44-4105-9FCF-7E2618EC2AC7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74725" y="277813"/>
            <a:ext cx="7488238" cy="113982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1"/>
                </a:solidFill>
              </a:rPr>
              <a:t>What is Accounting?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78E4BD-08A7-47BC-8A02-ABE6E418028B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334963" y="1676400"/>
            <a:ext cx="2255837" cy="10668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Identifying</a:t>
            </a: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304800" y="3124200"/>
            <a:ext cx="2424113" cy="10668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Measuring</a:t>
            </a:r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304800" y="4800600"/>
            <a:ext cx="2743200" cy="10668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Communicating</a:t>
            </a:r>
          </a:p>
        </p:txBody>
      </p:sp>
      <p:pic>
        <p:nvPicPr>
          <p:cNvPr id="11271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5029200"/>
            <a:ext cx="2895600" cy="15240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</p:pic>
      <p:sp>
        <p:nvSpPr>
          <p:cNvPr id="11272" name="AutoShape 7"/>
          <p:cNvSpPr>
            <a:spLocks noChangeArrowheads="1"/>
          </p:cNvSpPr>
          <p:nvPr/>
        </p:nvSpPr>
        <p:spPr bwMode="auto">
          <a:xfrm>
            <a:off x="4267200" y="2590800"/>
            <a:ext cx="2590800" cy="2286000"/>
          </a:xfrm>
          <a:prstGeom prst="verticalScroll">
            <a:avLst>
              <a:gd name="adj" fmla="val 12500"/>
            </a:avLst>
          </a:prstGeom>
          <a:solidFill>
            <a:srgbClr val="DFA5DB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financial</a:t>
            </a:r>
          </a:p>
          <a:p>
            <a:pPr algn="ctr"/>
            <a:r>
              <a:rPr lang="en-US" sz="2800" b="1">
                <a:latin typeface="Times New Roman" pitchFamily="18" charset="0"/>
              </a:rPr>
              <a:t>Information</a:t>
            </a:r>
          </a:p>
        </p:txBody>
      </p:sp>
      <p:sp>
        <p:nvSpPr>
          <p:cNvPr id="11273" name="Oval 8"/>
          <p:cNvSpPr>
            <a:spLocks noChangeArrowheads="1"/>
          </p:cNvSpPr>
          <p:nvPr/>
        </p:nvSpPr>
        <p:spPr bwMode="auto">
          <a:xfrm>
            <a:off x="7010400" y="3048000"/>
            <a:ext cx="1905000" cy="1600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to </a:t>
            </a:r>
          </a:p>
          <a:p>
            <a:pPr algn="ctr"/>
            <a:r>
              <a:rPr lang="en-US" sz="2800" b="1">
                <a:latin typeface="Times New Roman" pitchFamily="18" charset="0"/>
              </a:rPr>
              <a:t>various </a:t>
            </a:r>
          </a:p>
          <a:p>
            <a:pPr algn="ctr"/>
            <a:r>
              <a:rPr lang="en-US" sz="2800" b="1">
                <a:latin typeface="Times New Roman" pitchFamily="18" charset="0"/>
              </a:rPr>
              <a:t>users</a:t>
            </a:r>
          </a:p>
        </p:txBody>
      </p:sp>
      <p:sp>
        <p:nvSpPr>
          <p:cNvPr id="11274" name="AutoShape 9"/>
          <p:cNvSpPr>
            <a:spLocks noChangeArrowheads="1"/>
          </p:cNvSpPr>
          <p:nvPr/>
        </p:nvSpPr>
        <p:spPr bwMode="auto">
          <a:xfrm>
            <a:off x="6553200" y="3429000"/>
            <a:ext cx="5334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1275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3429000"/>
            <a:ext cx="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1276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7000" y="1524000"/>
            <a:ext cx="2057400" cy="144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1277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43200" y="3429000"/>
            <a:ext cx="1220788" cy="1220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8534400" cy="1143000"/>
          </a:xfrm>
        </p:spPr>
        <p:txBody>
          <a:bodyPr/>
          <a:lstStyle/>
          <a:p>
            <a:r>
              <a:rPr lang="en-US" sz="4000" smtClean="0"/>
              <a:t>DISTINCTION BETWEEN BOOK KEEPING AND ACCOUNTING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228600" y="1935163"/>
            <a:ext cx="8686800" cy="4389437"/>
          </a:xfrm>
        </p:spPr>
        <p:txBody>
          <a:bodyPr/>
          <a:lstStyle/>
          <a:p>
            <a:r>
              <a:rPr lang="en-US" sz="3600" smtClean="0"/>
              <a:t>Book-keeping is the systematic recording of financial and economic transactions</a:t>
            </a:r>
          </a:p>
          <a:p>
            <a:r>
              <a:rPr lang="en-US" sz="3600" smtClean="0"/>
              <a:t>Accounting is</a:t>
            </a:r>
            <a:r>
              <a:rPr lang="en-US" sz="3600" i="1" smtClean="0"/>
              <a:t> </a:t>
            </a:r>
            <a:r>
              <a:rPr lang="en-US" sz="3600" smtClean="0"/>
              <a:t>the analysis and interpretation of book-keeping records.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5" name="Rectangle 5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>
            <a:normAutofit fontScale="9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/>
              <a:t>Decisions Made with </a:t>
            </a:r>
            <a:br>
              <a:rPr lang="en-US"/>
            </a:br>
            <a:r>
              <a:rPr lang="en-US"/>
              <a:t>Financial Information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B3C88A-E6F9-438F-9542-8B9E81C5B143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457200" y="3124200"/>
            <a:ext cx="2590800" cy="137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Invest??</a:t>
            </a:r>
          </a:p>
        </p:txBody>
      </p:sp>
      <p:sp>
        <p:nvSpPr>
          <p:cNvPr id="1033" name="Rectangle 7"/>
          <p:cNvSpPr>
            <a:spLocks noChangeArrowheads="1"/>
          </p:cNvSpPr>
          <p:nvPr/>
        </p:nvSpPr>
        <p:spPr bwMode="auto">
          <a:xfrm>
            <a:off x="304800" y="4222750"/>
            <a:ext cx="2590800" cy="63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Borrow $$??</a:t>
            </a:r>
          </a:p>
        </p:txBody>
      </p:sp>
      <p:sp>
        <p:nvSpPr>
          <p:cNvPr id="1034" name="Rectangle 8"/>
          <p:cNvSpPr>
            <a:spLocks noChangeArrowheads="1"/>
          </p:cNvSpPr>
          <p:nvPr/>
        </p:nvSpPr>
        <p:spPr bwMode="auto">
          <a:xfrm>
            <a:off x="5911850" y="5683250"/>
            <a:ext cx="2590800" cy="666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Sell stocks or bonds??</a:t>
            </a:r>
          </a:p>
        </p:txBody>
      </p:sp>
      <p:sp>
        <p:nvSpPr>
          <p:cNvPr id="1035" name="Rectangle 9"/>
          <p:cNvSpPr>
            <a:spLocks noChangeArrowheads="1"/>
          </p:cNvSpPr>
          <p:nvPr/>
        </p:nvSpPr>
        <p:spPr bwMode="auto">
          <a:xfrm>
            <a:off x="6159500" y="4127500"/>
            <a:ext cx="2590800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Build new plant??</a:t>
            </a:r>
          </a:p>
        </p:txBody>
      </p:sp>
      <p:sp>
        <p:nvSpPr>
          <p:cNvPr id="1036" name="Rectangle 10"/>
          <p:cNvSpPr>
            <a:spLocks noChangeArrowheads="1"/>
          </p:cNvSpPr>
          <p:nvPr/>
        </p:nvSpPr>
        <p:spPr bwMode="auto">
          <a:xfrm>
            <a:off x="5867400" y="2819400"/>
            <a:ext cx="2590800" cy="137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Add new </a:t>
            </a:r>
          </a:p>
          <a:p>
            <a:pPr algn="ctr"/>
            <a:r>
              <a:rPr lang="en-US" sz="2800" b="1">
                <a:latin typeface="Times New Roman" pitchFamily="18" charset="0"/>
              </a:rPr>
              <a:t>product line??</a:t>
            </a:r>
          </a:p>
        </p:txBody>
      </p:sp>
      <p:sp>
        <p:nvSpPr>
          <p:cNvPr id="1037" name="Rectangle 11"/>
          <p:cNvSpPr>
            <a:spLocks noChangeArrowheads="1"/>
          </p:cNvSpPr>
          <p:nvPr/>
        </p:nvSpPr>
        <p:spPr bwMode="auto">
          <a:xfrm>
            <a:off x="838200" y="5334000"/>
            <a:ext cx="2590800" cy="137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Start new business??</a:t>
            </a:r>
          </a:p>
        </p:txBody>
      </p:sp>
      <p:graphicFrame>
        <p:nvGraphicFramePr>
          <p:cNvPr id="1026" name="Object 12">
            <a:hlinkClick r:id="" action="ppaction://ole?verb=0"/>
          </p:cNvPr>
          <p:cNvGraphicFramePr>
            <a:graphicFrameLocks/>
          </p:cNvGraphicFramePr>
          <p:nvPr/>
        </p:nvGraphicFramePr>
        <p:xfrm>
          <a:off x="3276600" y="2233613"/>
          <a:ext cx="2984500" cy="346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Microsoft ClipArt Gallery" r:id="rId4" imgW="2982600" imgH="3458880" progId="">
                  <p:embed/>
                </p:oleObj>
              </mc:Choice>
              <mc:Fallback>
                <p:oleObj name="Microsoft ClipArt Gallery" r:id="rId4" imgW="2982600" imgH="3458880" progId="">
                  <p:embed/>
                  <p:pic>
                    <p:nvPicPr>
                      <p:cNvPr id="0" name="Object 1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233613"/>
                        <a:ext cx="2984500" cy="346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8" name="Picture 13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0" y="1981200"/>
            <a:ext cx="1003300" cy="1231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039" name="Picture 14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48600" y="1219200"/>
            <a:ext cx="1003300" cy="1231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040" name="Picture 15"/>
          <p:cNvPicPr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943600" y="2057400"/>
            <a:ext cx="622300" cy="774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041" name="Rectangle 16"/>
          <p:cNvSpPr>
            <a:spLocks noChangeArrowheads="1"/>
          </p:cNvSpPr>
          <p:nvPr/>
        </p:nvSpPr>
        <p:spPr bwMode="auto">
          <a:xfrm>
            <a:off x="6223000" y="4787900"/>
            <a:ext cx="2590800" cy="63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Loan $$??</a:t>
            </a:r>
          </a:p>
        </p:txBody>
      </p:sp>
      <p:sp>
        <p:nvSpPr>
          <p:cNvPr id="1042" name="Rectangle 17"/>
          <p:cNvSpPr>
            <a:spLocks noChangeArrowheads="1"/>
          </p:cNvSpPr>
          <p:nvPr/>
        </p:nvSpPr>
        <p:spPr bwMode="auto">
          <a:xfrm>
            <a:off x="285750" y="5003800"/>
            <a:ext cx="2851150" cy="63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Extend credit $$??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sym typeface="Symbol" pitchFamily="18" charset="2"/>
              </a:rPr>
              <a:t>BUSINESS ACTIVITIES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600" i="1" smtClean="0">
                <a:solidFill>
                  <a:schemeClr val="tx2"/>
                </a:solidFill>
              </a:rPr>
              <a:t>FORMS OF BUSINESS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b="1" smtClean="0"/>
              <a:t>Sole Proprietorship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b="1" smtClean="0"/>
              <a:t>Partnership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b="1" smtClean="0"/>
              <a:t>Company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3200" b="1" smtClean="0"/>
              <a:t>Private Limited Company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3200" b="1" smtClean="0"/>
              <a:t>Public Limited Company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3600" b="1" smtClean="0"/>
              <a:t>NGOs</a:t>
            </a:r>
          </a:p>
          <a:p>
            <a:pPr eaLnBrk="1" hangingPunct="1">
              <a:lnSpc>
                <a:spcPct val="90000"/>
              </a:lnSpc>
            </a:pPr>
            <a:endParaRPr lang="en-AU" sz="3600" i="1" smtClean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F5F7A8-DA22-423E-AC98-E00BF01A5271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 bldLvl="2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264</TotalTime>
  <Words>1322</Words>
  <Application>Microsoft Office PowerPoint</Application>
  <PresentationFormat>On-screen Show (4:3)</PresentationFormat>
  <Paragraphs>260</Paragraphs>
  <Slides>35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Flow</vt:lpstr>
      <vt:lpstr>Microsoft ClipArt Gallery</vt:lpstr>
      <vt:lpstr>PowerPoint Presentation</vt:lpstr>
      <vt:lpstr>TWIN ASPECTS OF ACCOUNTING</vt:lpstr>
      <vt:lpstr>BOOK KEEPING</vt:lpstr>
      <vt:lpstr>OBJECTS OF BOOK KEEPING</vt:lpstr>
      <vt:lpstr>What is accounting?</vt:lpstr>
      <vt:lpstr>What is Accounting?</vt:lpstr>
      <vt:lpstr>DISTINCTION BETWEEN BOOK KEEPING AND ACCOUNTING</vt:lpstr>
      <vt:lpstr>Decisions Made with  Financial Information</vt:lpstr>
      <vt:lpstr>BUSINESS ACTIVITIES</vt:lpstr>
      <vt:lpstr>PowerPoint Presentation</vt:lpstr>
      <vt:lpstr>COMPONENTS OF FINANCIAL STATEMENT</vt:lpstr>
      <vt:lpstr>Qualitative characteristics of Financial Statements</vt:lpstr>
      <vt:lpstr>OBJECTIVE  OF  FINANCIAL STATEMENTS</vt:lpstr>
      <vt:lpstr>Elements of Financial Statements </vt:lpstr>
      <vt:lpstr>Financial Position</vt:lpstr>
      <vt:lpstr>Characteristics</vt:lpstr>
      <vt:lpstr>Characteristics</vt:lpstr>
      <vt:lpstr>Characteristics</vt:lpstr>
      <vt:lpstr>Owner’s Equity</vt:lpstr>
      <vt:lpstr>Let’s look at the Change in Equity</vt:lpstr>
      <vt:lpstr>PERFORMANCE: Through Income Statement</vt:lpstr>
      <vt:lpstr>Characteristics</vt:lpstr>
      <vt:lpstr>Characteristics</vt:lpstr>
      <vt:lpstr>PowerPoint Presentation</vt:lpstr>
      <vt:lpstr>PowerPoint Presentation</vt:lpstr>
      <vt:lpstr>PowerPoint Presentation</vt:lpstr>
      <vt:lpstr>Effects of Transaction on Accounting Equation</vt:lpstr>
      <vt:lpstr>Effects of Transaction on Accounting Equation</vt:lpstr>
      <vt:lpstr>Effects of Transaction on Accounting Equation</vt:lpstr>
      <vt:lpstr>Preparing the Balance Sheet</vt:lpstr>
      <vt:lpstr>Internal and External Users of Accounting Information</vt:lpstr>
      <vt:lpstr>OBJECTIVE OF FS</vt:lpstr>
      <vt:lpstr>Users of Financial Statements</vt:lpstr>
      <vt:lpstr>Users of Financial Statements</vt:lpstr>
      <vt:lpstr>PowerPoint Presentation</vt:lpstr>
    </vt:vector>
  </TitlesOfParts>
  <Company>imis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imis</dc:creator>
  <cp:lastModifiedBy>User</cp:lastModifiedBy>
  <cp:revision>44</cp:revision>
  <dcterms:created xsi:type="dcterms:W3CDTF">2008-07-17T06:03:47Z</dcterms:created>
  <dcterms:modified xsi:type="dcterms:W3CDTF">2020-04-17T11:37:16Z</dcterms:modified>
</cp:coreProperties>
</file>